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1C04B-3298-43E8-BBD4-3ECD5E863ECC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CEA38-6F6A-41E2-BE86-F931F6859B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19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altLang="es-ES" smtClean="0"/>
              <a:t>‹#›</a:t>
            </a:r>
          </a:p>
        </p:txBody>
      </p:sp>
      <p:sp>
        <p:nvSpPr>
          <p:cNvPr id="63491" name="Text Box 2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s-ES" sz="1200"/>
              <a:t>8</a:t>
            </a:r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es-ES" dirty="0" smtClean="0"/>
              <a:t>Guarda</a:t>
            </a:r>
            <a:r>
              <a:rPr lang="es-ES_tradnl" altLang="es-ES" baseline="0" dirty="0" smtClean="0"/>
              <a:t> los datos , piensa realmente si los pueden enviar y sus consecuencias, </a:t>
            </a:r>
            <a:r>
              <a:rPr lang="es-ES_tradnl" altLang="es-ES" baseline="0" dirty="0" err="1" smtClean="0"/>
              <a:t>protegelos</a:t>
            </a:r>
            <a:r>
              <a:rPr lang="es-ES_tradnl" altLang="es-ES" baseline="0" dirty="0" smtClean="0"/>
              <a:t> con una contraseña y borra de vez </a:t>
            </a:r>
          </a:p>
          <a:p>
            <a:pPr eaLnBrk="1" hangingPunct="1"/>
            <a:r>
              <a:rPr lang="es-ES_tradnl" altLang="es-ES" baseline="0" dirty="0" smtClean="0"/>
              <a:t>en cuando, </a:t>
            </a:r>
            <a:r>
              <a:rPr lang="es-ES_tradnl" altLang="es-ES" baseline="0" dirty="0" err="1" smtClean="0"/>
              <a:t>asi</a:t>
            </a:r>
            <a:r>
              <a:rPr lang="es-ES_tradnl" altLang="es-ES" baseline="0" dirty="0" smtClean="0"/>
              <a:t> si encuentran tu </a:t>
            </a:r>
            <a:r>
              <a:rPr lang="es-ES_tradnl" altLang="es-ES" baseline="0" dirty="0" err="1" smtClean="0"/>
              <a:t>movil</a:t>
            </a:r>
            <a:r>
              <a:rPr lang="es-ES_tradnl" altLang="es-ES" baseline="0" dirty="0" smtClean="0"/>
              <a:t> no </a:t>
            </a:r>
            <a:r>
              <a:rPr lang="es-ES_tradnl" altLang="es-ES" baseline="0" dirty="0" err="1" smtClean="0"/>
              <a:t>caeran</a:t>
            </a:r>
            <a:r>
              <a:rPr lang="es-ES_tradnl" altLang="es-ES" baseline="0" dirty="0" smtClean="0"/>
              <a:t> estos datos en malas manos de una </a:t>
            </a:r>
            <a:r>
              <a:rPr lang="es-ES_tradnl" altLang="es-ES" baseline="0" smtClean="0"/>
              <a:t>manera sencilla.</a:t>
            </a:r>
            <a:endParaRPr lang="es-ES_tradnl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4418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altLang="es-ES" smtClean="0"/>
              <a:t>‹#›</a:t>
            </a:r>
          </a:p>
        </p:txBody>
      </p:sp>
      <p:sp>
        <p:nvSpPr>
          <p:cNvPr id="63491" name="Text Box 2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s-ES" sz="1200"/>
              <a:t>8</a:t>
            </a:r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es-ES" dirty="0" smtClean="0"/>
              <a:t>Guarda</a:t>
            </a:r>
            <a:r>
              <a:rPr lang="es-ES_tradnl" altLang="es-ES" baseline="0" dirty="0" smtClean="0"/>
              <a:t> los datos , piensa realmente si los pueden enviar y sus consecuencias, </a:t>
            </a:r>
            <a:r>
              <a:rPr lang="es-ES_tradnl" altLang="es-ES" baseline="0" dirty="0" err="1" smtClean="0"/>
              <a:t>protegelos</a:t>
            </a:r>
            <a:r>
              <a:rPr lang="es-ES_tradnl" altLang="es-ES" baseline="0" dirty="0" smtClean="0"/>
              <a:t> con una contraseña y borra de vez </a:t>
            </a:r>
          </a:p>
          <a:p>
            <a:pPr eaLnBrk="1" hangingPunct="1"/>
            <a:r>
              <a:rPr lang="es-ES_tradnl" altLang="es-ES" baseline="0" dirty="0" smtClean="0"/>
              <a:t>en cuando, </a:t>
            </a:r>
            <a:r>
              <a:rPr lang="es-ES_tradnl" altLang="es-ES" baseline="0" dirty="0" err="1" smtClean="0"/>
              <a:t>asi</a:t>
            </a:r>
            <a:r>
              <a:rPr lang="es-ES_tradnl" altLang="es-ES" baseline="0" dirty="0" smtClean="0"/>
              <a:t> si encuentran tu </a:t>
            </a:r>
            <a:r>
              <a:rPr lang="es-ES_tradnl" altLang="es-ES" baseline="0" dirty="0" err="1" smtClean="0"/>
              <a:t>movil</a:t>
            </a:r>
            <a:r>
              <a:rPr lang="es-ES_tradnl" altLang="es-ES" baseline="0" dirty="0" smtClean="0"/>
              <a:t> no </a:t>
            </a:r>
            <a:r>
              <a:rPr lang="es-ES_tradnl" altLang="es-ES" baseline="0" dirty="0" err="1" smtClean="0"/>
              <a:t>caeran</a:t>
            </a:r>
            <a:r>
              <a:rPr lang="es-ES_tradnl" altLang="es-ES" baseline="0" dirty="0" smtClean="0"/>
              <a:t> estos datos en malas manos de una </a:t>
            </a:r>
            <a:r>
              <a:rPr lang="es-ES_tradnl" altLang="es-ES" baseline="0" smtClean="0"/>
              <a:t>manera sencilla.</a:t>
            </a:r>
            <a:endParaRPr lang="es-ES_tradnl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44184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altLang="es-ES" smtClean="0"/>
              <a:t>‹#›</a:t>
            </a:r>
          </a:p>
        </p:txBody>
      </p:sp>
      <p:sp>
        <p:nvSpPr>
          <p:cNvPr id="63491" name="Text Box 2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s-ES" sz="1200"/>
              <a:t>8</a:t>
            </a:r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es-ES" dirty="0" smtClean="0"/>
              <a:t>Guarda</a:t>
            </a:r>
            <a:r>
              <a:rPr lang="es-ES_tradnl" altLang="es-ES" baseline="0" dirty="0" smtClean="0"/>
              <a:t> los datos , piensa realmente si los pueden enviar y sus consecuencias, </a:t>
            </a:r>
            <a:r>
              <a:rPr lang="es-ES_tradnl" altLang="es-ES" baseline="0" dirty="0" err="1" smtClean="0"/>
              <a:t>protegelos</a:t>
            </a:r>
            <a:r>
              <a:rPr lang="es-ES_tradnl" altLang="es-ES" baseline="0" dirty="0" smtClean="0"/>
              <a:t> con una contraseña y borra de vez </a:t>
            </a:r>
          </a:p>
          <a:p>
            <a:pPr eaLnBrk="1" hangingPunct="1"/>
            <a:r>
              <a:rPr lang="es-ES_tradnl" altLang="es-ES" baseline="0" dirty="0" smtClean="0"/>
              <a:t>en cuando, </a:t>
            </a:r>
            <a:r>
              <a:rPr lang="es-ES_tradnl" altLang="es-ES" baseline="0" dirty="0" err="1" smtClean="0"/>
              <a:t>asi</a:t>
            </a:r>
            <a:r>
              <a:rPr lang="es-ES_tradnl" altLang="es-ES" baseline="0" dirty="0" smtClean="0"/>
              <a:t> si encuentran tu </a:t>
            </a:r>
            <a:r>
              <a:rPr lang="es-ES_tradnl" altLang="es-ES" baseline="0" dirty="0" err="1" smtClean="0"/>
              <a:t>movil</a:t>
            </a:r>
            <a:r>
              <a:rPr lang="es-ES_tradnl" altLang="es-ES" baseline="0" dirty="0" smtClean="0"/>
              <a:t> no </a:t>
            </a:r>
            <a:r>
              <a:rPr lang="es-ES_tradnl" altLang="es-ES" baseline="0" dirty="0" err="1" smtClean="0"/>
              <a:t>caeran</a:t>
            </a:r>
            <a:r>
              <a:rPr lang="es-ES_tradnl" altLang="es-ES" baseline="0" dirty="0" smtClean="0"/>
              <a:t> estos datos en malas manos de una </a:t>
            </a:r>
            <a:r>
              <a:rPr lang="es-ES_tradnl" altLang="es-ES" baseline="0" smtClean="0"/>
              <a:t>manera sencilla.</a:t>
            </a:r>
            <a:endParaRPr lang="es-ES_tradnl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4418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altLang="es-ES" smtClean="0"/>
              <a:t>‹#›</a:t>
            </a:r>
          </a:p>
        </p:txBody>
      </p:sp>
      <p:sp>
        <p:nvSpPr>
          <p:cNvPr id="64515" name="Text Box 2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s-ES" sz="1200"/>
              <a:t>9</a:t>
            </a:r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84740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13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0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1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57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23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58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4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66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57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94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7E84-EC1B-4CE0-99A8-0AFBD53B9A9A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90BE-CD78-4130-A6E2-7A106B0CB1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11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yIhGau0qXg&amp;index=6&amp;list=PLUGAcyUkQe0qLW6UARPMKIU6SlX-l8t4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0688" y="476672"/>
            <a:ext cx="88635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SEXTING </a:t>
            </a:r>
            <a:r>
              <a:rPr lang="es-ES" b="1" dirty="0" smtClean="0"/>
              <a:t>: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70688" y="1052736"/>
            <a:ext cx="8778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El </a:t>
            </a:r>
            <a:r>
              <a:rPr lang="es-ES" dirty="0" err="1"/>
              <a:t>sexting</a:t>
            </a:r>
            <a:r>
              <a:rPr lang="es-ES" dirty="0"/>
              <a:t> consiste en el envío de contenidos de tipo sexual (principalmente fotografías y/o vídeos) producidos generalmente por el propio remitente, a otras personas por medio de teléfonos móviles.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57479" y="2060848"/>
            <a:ext cx="8778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¿Por qué es peligroso el "</a:t>
            </a:r>
            <a:r>
              <a:rPr lang="es-ES" b="1" dirty="0" err="1"/>
              <a:t>sexting</a:t>
            </a:r>
            <a:r>
              <a:rPr lang="es-ES" b="1" dirty="0"/>
              <a:t>"?</a:t>
            </a:r>
            <a:endParaRPr lang="es-ES" dirty="0"/>
          </a:p>
          <a:p>
            <a:r>
              <a:rPr lang="es-ES" dirty="0"/>
              <a:t>Al enviar una fotografía, se pierde el control de esa imagen y es imposible recuperarla. La persona que la recibe puede reenviar la imagen, copiarla, publicarla en Internet o compartirla con otra persona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 es </a:t>
            </a:r>
            <a:r>
              <a:rPr lang="es-ES" dirty="0"/>
              <a:t>entre menores puede ser calificada de </a:t>
            </a:r>
            <a:r>
              <a:rPr lang="es-ES" b="1" dirty="0"/>
              <a:t>pornografía </a:t>
            </a:r>
            <a:r>
              <a:rPr lang="es-ES" b="1" dirty="0" smtClean="0"/>
              <a:t>infantil</a:t>
            </a:r>
            <a:r>
              <a:rPr lang="es-ES" b="1" dirty="0" smtClean="0"/>
              <a:t>.</a:t>
            </a:r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03912" y="6381328"/>
            <a:ext cx="8588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del Olmo.                                                                                                                                  SEG_TIC_003 Seguridad TIC y menores de edad para educadores</a:t>
            </a:r>
            <a:endParaRPr lang="es-E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28" y="436996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ciberacoso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Amanda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Todd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un caso de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sextorsión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cyberbullying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suicidio.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>
            <a:hlinkClick r:id="rId3"/>
          </p:cNvPr>
          <p:cNvSpPr txBox="1"/>
          <p:nvPr/>
        </p:nvSpPr>
        <p:spPr>
          <a:xfrm>
            <a:off x="395536" y="402772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VIDEO: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453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03912" y="6381328"/>
            <a:ext cx="8588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del Olmo.                                                                                                                                  SEG_TIC_003 Seguridad TIC y menores de edad para educadores</a:t>
            </a:r>
            <a:endParaRPr lang="es-E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03912" y="2060848"/>
            <a:ext cx="8660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Están </a:t>
            </a:r>
            <a:r>
              <a:rPr lang="es-ES" sz="1400" dirty="0"/>
              <a:t>estrechamente ligados a los delitos contra la intimidad y propia imagen, previstos en el Código </a:t>
            </a:r>
            <a:r>
              <a:rPr lang="es-ES" sz="1400" dirty="0" smtClean="0"/>
              <a:t>Penal Español</a:t>
            </a:r>
            <a:r>
              <a:rPr lang="es-ES" sz="1400" dirty="0"/>
              <a:t>. </a:t>
            </a:r>
            <a:endParaRPr lang="es-ES" sz="1400" dirty="0" smtClean="0"/>
          </a:p>
          <a:p>
            <a:r>
              <a:rPr lang="es-ES" sz="1400" dirty="0" smtClean="0"/>
              <a:t>Más </a:t>
            </a:r>
            <a:r>
              <a:rPr lang="es-ES" sz="1400" dirty="0"/>
              <a:t>concretamente en su artículo 197, se regula la revelación de secretos, y se prevén expresamente penas para los que acceda a contenidos de otras personas sin su consentimiento, donde se incluyen los contenidos informáticos, electrónicos o telemáticos, en concreto penas de prisión de 1 a4 años y multa de 12 a 24 meses</a:t>
            </a:r>
            <a:r>
              <a:rPr lang="es-ES" sz="1400" dirty="0" smtClean="0"/>
              <a:t>.</a:t>
            </a:r>
          </a:p>
          <a:p>
            <a:endParaRPr lang="es-ES" sz="1400" dirty="0" smtClean="0"/>
          </a:p>
          <a:p>
            <a:r>
              <a:rPr lang="es-ES" sz="1400" dirty="0" smtClean="0"/>
              <a:t>En </a:t>
            </a:r>
            <a:r>
              <a:rPr lang="es-ES" sz="1400" dirty="0"/>
              <a:t>el mismo artículo 197 añade expresamente el acceso sin autorización vulnerando las medidas de seguridad a datos o programas informáticos contenidos en un sistema informático o en parte del mismo será castigado con pena de prisión de 6 meses a 2 años. En su artículo 185 contempla penas para las personas que ejecuten o hagan ejecutar a otra persona “actos de exhibición obscena ante menores de edad o incapaces”. </a:t>
            </a:r>
            <a:endParaRPr lang="es-ES" sz="1400" dirty="0" smtClean="0"/>
          </a:p>
          <a:p>
            <a:endParaRPr lang="es-ES" sz="1400" dirty="0" smtClean="0"/>
          </a:p>
          <a:p>
            <a:r>
              <a:rPr lang="es-ES" sz="1400" dirty="0" smtClean="0"/>
              <a:t>En </a:t>
            </a:r>
            <a:r>
              <a:rPr lang="es-ES" sz="1400" dirty="0"/>
              <a:t>la misma línea, el artículo 186 plantea el delito de provocación, al castigar a la persona que venda, difunda o exhiba material </a:t>
            </a:r>
            <a:r>
              <a:rPr lang="es-ES" sz="1400" dirty="0" smtClean="0"/>
              <a:t>pornográfico </a:t>
            </a:r>
            <a:r>
              <a:rPr lang="es-ES" sz="1400" dirty="0"/>
              <a:t>entre </a:t>
            </a:r>
            <a:r>
              <a:rPr lang="es-ES" sz="1400" dirty="0" smtClean="0"/>
              <a:t>menores.</a:t>
            </a:r>
            <a:r>
              <a:rPr lang="es-ES" sz="1200" dirty="0"/>
              <a:t/>
            </a:r>
            <a:br>
              <a:rPr lang="es-ES" sz="1200" dirty="0"/>
            </a:br>
            <a:r>
              <a:rPr lang="es-ES" sz="1200" dirty="0"/>
              <a:t/>
            </a:r>
            <a:br>
              <a:rPr lang="es-ES" sz="1200" dirty="0"/>
            </a:b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380196" y="670644"/>
            <a:ext cx="6064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¿Cuáles son las Implicaciones legales en la práctica del </a:t>
            </a:r>
            <a:r>
              <a:rPr lang="es-ES" dirty="0" err="1" smtClean="0"/>
              <a:t>Sexting</a:t>
            </a:r>
            <a:r>
              <a:rPr lang="es-ES" dirty="0" smtClean="0"/>
              <a:t>?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858000" y="37521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80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blogs.cadenaser.com/ser-consumidor/files/2012/10/sexting_021-300x1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25" y="1331217"/>
            <a:ext cx="3629851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899592" y="3645024"/>
            <a:ext cx="7173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GUARDA, </a:t>
            </a:r>
            <a:r>
              <a:rPr lang="es-ES" sz="3200" b="1" dirty="0" smtClean="0">
                <a:solidFill>
                  <a:srgbClr val="FF0000"/>
                </a:solidFill>
              </a:rPr>
              <a:t>PROTEGE </a:t>
            </a:r>
            <a:r>
              <a:rPr lang="es-ES" sz="3200" b="1" dirty="0" smtClean="0">
                <a:solidFill>
                  <a:srgbClr val="FF0000"/>
                </a:solidFill>
              </a:rPr>
              <a:t>Y BORRA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3912" y="6381328"/>
            <a:ext cx="8588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del Olmo.                                                                                                                                  SEG_TIC_003 Seguridad TIC y menores de edad para educadores</a:t>
            </a:r>
            <a:endParaRPr lang="es-E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40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Grp="1"/>
          </p:cNvSpPr>
          <p:nvPr/>
        </p:nvSpPr>
        <p:spPr bwMode="auto">
          <a:xfrm>
            <a:off x="1905000" y="6200775"/>
            <a:ext cx="5283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_tradnl" altLang="es-ES" sz="1600" dirty="0">
              <a:solidFill>
                <a:srgbClr val="005AB4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57363" y="3757613"/>
            <a:ext cx="5462587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75000"/>
              </a:spcAft>
            </a:pPr>
            <a:endParaRPr lang="es-ES_tradnl" altLang="es-ES" sz="2000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277813" y="476672"/>
            <a:ext cx="8524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75000"/>
              </a:spcAft>
            </a:pPr>
            <a:r>
              <a:rPr lang="es-ES_tradnl" altLang="es-ES" sz="2000" dirty="0" smtClean="0"/>
              <a:t>DONDE ACUDIR / DONDE ESTAR INFORMADO</a:t>
            </a:r>
            <a:endParaRPr lang="es-ES_tradnl" altLang="es-ES" sz="2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987" y="1286256"/>
            <a:ext cx="184824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75000"/>
              </a:spcAft>
            </a:pPr>
            <a:r>
              <a:rPr lang="es-ES_tradnl" altLang="es-ES" sz="2000" u="sng" dirty="0" smtClean="0"/>
              <a:t>DENUNCIAS</a:t>
            </a:r>
            <a:r>
              <a:rPr lang="es-ES_tradnl" altLang="es-ES" sz="2000" dirty="0" smtClean="0"/>
              <a:t>:</a:t>
            </a:r>
            <a:endParaRPr lang="es-ES_tradnl" altLang="es-E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3912" y="3127499"/>
            <a:ext cx="220081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75000"/>
              </a:spcAft>
            </a:pPr>
            <a:r>
              <a:rPr lang="es-ES_tradnl" altLang="es-ES" sz="2000" u="sng" dirty="0" smtClean="0"/>
              <a:t>INFORMACION:</a:t>
            </a:r>
            <a:endParaRPr lang="es-ES_tradnl" altLang="es-ES" sz="2000" u="sng" dirty="0"/>
          </a:p>
        </p:txBody>
      </p:sp>
      <p:sp>
        <p:nvSpPr>
          <p:cNvPr id="3" name="2 Rectángulo"/>
          <p:cNvSpPr/>
          <p:nvPr/>
        </p:nvSpPr>
        <p:spPr>
          <a:xfrm>
            <a:off x="192622" y="3541072"/>
            <a:ext cx="88660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• Asociación </a:t>
            </a:r>
            <a:r>
              <a:rPr lang="es-ES" dirty="0" smtClean="0"/>
              <a:t>Protégeles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www.protegeles.com)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</a:t>
            </a:r>
            <a:r>
              <a:rPr lang="es-ES" dirty="0" smtClean="0"/>
              <a:t>Chaval.es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www.chaval.es/chavales/page?p=index10)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Defensor del Menor en la Comunidad de </a:t>
            </a:r>
            <a:r>
              <a:rPr lang="es-ES" dirty="0" smtClean="0"/>
              <a:t>Madrid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www.defensordelmenor.org)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Fundación </a:t>
            </a:r>
            <a:r>
              <a:rPr lang="es-ES" dirty="0" smtClean="0"/>
              <a:t>CTIC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internetyfamilia.es)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Instituto Nacional de Tecnologías de la Comunicación (INTECO)</a:t>
            </a:r>
          </a:p>
          <a:p>
            <a:r>
              <a:rPr lang="es-ES" dirty="0" smtClean="0"/>
              <a:t>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cert.inteco.es/Proteccion/Menores_protegidos)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Internet sin </a:t>
            </a:r>
            <a:r>
              <a:rPr lang="es-ES" dirty="0" smtClean="0"/>
              <a:t>acoso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internetsinacoso.es)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/>
              <a:t>• Pantallas </a:t>
            </a:r>
            <a:r>
              <a:rPr lang="es-ES" dirty="0" smtClean="0"/>
              <a:t>Amigas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pantallasamigas.net) </a:t>
            </a:r>
          </a:p>
          <a:p>
            <a:endParaRPr lang="es-ES" dirty="0"/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7813" y="16550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Brigada de Investigación Tecnológica 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(www.policia.es)</a:t>
            </a:r>
          </a:p>
          <a:p>
            <a:r>
              <a:rPr lang="es-ES" dirty="0"/>
              <a:t>Grupo de Delitos Telemáticos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(https://www.gdt.guardiacivil.es)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03912" y="6381328"/>
            <a:ext cx="8588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del Olmo.                                                                                                                                  SEG_TIC_003 Seguridad TIC y menores de edad para educadores</a:t>
            </a:r>
            <a:endParaRPr lang="es-E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37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build="p" autoUpdateAnimBg="0" advAuto="0"/>
      <p:bldP spid="6" grpId="0" build="p" autoUpdateAnimBg="0" advAuto="0"/>
      <p:bldP spid="7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597</Words>
  <Application>Microsoft Office PowerPoint</Application>
  <PresentationFormat>Presentación en pantalla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DAVID</cp:lastModifiedBy>
  <cp:revision>4</cp:revision>
  <dcterms:created xsi:type="dcterms:W3CDTF">2015-10-19T08:33:42Z</dcterms:created>
  <dcterms:modified xsi:type="dcterms:W3CDTF">2015-10-19T09:13:47Z</dcterms:modified>
</cp:coreProperties>
</file>